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ro" charset="1" panose="00000500000000000000"/>
      <p:regular r:id="rId10"/>
    </p:embeddedFont>
    <p:embeddedFont>
      <p:font typeface="Hero Bold" charset="1" panose="00000500000000000000"/>
      <p:regular r:id="rId11"/>
    </p:embeddedFont>
    <p:embeddedFont>
      <p:font typeface="Hero Light" charset="1" panose="00000500000000000000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  <p:embeddedFont>
      <p:font typeface="Antonio" charset="1" panose="02000503000000000000"/>
      <p:regular r:id="rId19"/>
    </p:embeddedFont>
    <p:embeddedFont>
      <p:font typeface="Antonio Bold" charset="1" panose="02000803000000000000"/>
      <p:regular r:id="rId20"/>
    </p:embeddedFont>
    <p:embeddedFont>
      <p:font typeface="Antonio Italics" charset="1" panose="02000503000000000000"/>
      <p:regular r:id="rId21"/>
    </p:embeddedFont>
    <p:embeddedFont>
      <p:font typeface="Antonio Bold Italics" charset="1" panose="02000803000000000000"/>
      <p:regular r:id="rId22"/>
    </p:embeddedFont>
    <p:embeddedFont>
      <p:font typeface="Antonio Light" charset="1" panose="02000303000000000000"/>
      <p:regular r:id="rId23"/>
    </p:embeddedFont>
    <p:embeddedFont>
      <p:font typeface="Antonio Light Italics" charset="1" panose="02000303000000000000"/>
      <p:regular r:id="rId24"/>
    </p:embeddedFont>
    <p:embeddedFont>
      <p:font typeface="Antonio Ultra-Bold" charset="1" panose="02000803000000000000"/>
      <p:regular r:id="rId25"/>
    </p:embeddedFont>
    <p:embeddedFont>
      <p:font typeface="Antonio Ultra-Bold Italics" charset="1" panose="02000803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85668" y="-2016955"/>
            <a:ext cx="10287000" cy="14320911"/>
            <a:chOff x="0" y="0"/>
            <a:chExt cx="660400" cy="919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919367"/>
            </a:xfrm>
            <a:custGeom>
              <a:avLst/>
              <a:gdLst/>
              <a:ahLst/>
              <a:cxnLst/>
              <a:rect r="r" b="b" t="t" l="l"/>
              <a:pathLst>
                <a:path h="919367" w="660400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4114800" y="-2016955"/>
            <a:ext cx="10287000" cy="14320911"/>
            <a:chOff x="0" y="0"/>
            <a:chExt cx="660400" cy="9193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19367"/>
            </a:xfrm>
            <a:custGeom>
              <a:avLst/>
              <a:gdLst/>
              <a:ahLst/>
              <a:cxnLst/>
              <a:rect r="r" b="b" t="t" l="l"/>
              <a:pathLst>
                <a:path h="919367" w="660400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254E9D">
                <a:alpha val="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28784" y="1273917"/>
            <a:ext cx="8651599" cy="9391152"/>
          </a:xfrm>
          <a:custGeom>
            <a:avLst/>
            <a:gdLst/>
            <a:ahLst/>
            <a:cxnLst/>
            <a:rect r="r" b="b" t="t" l="l"/>
            <a:pathLst>
              <a:path h="9391152" w="8651599">
                <a:moveTo>
                  <a:pt x="0" y="0"/>
                </a:moveTo>
                <a:lnTo>
                  <a:pt x="8651599" y="0"/>
                </a:lnTo>
                <a:lnTo>
                  <a:pt x="8651599" y="9391152"/>
                </a:lnTo>
                <a:lnTo>
                  <a:pt x="0" y="9391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460" y="1273917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4460" y="2250713"/>
            <a:ext cx="9369077" cy="371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59"/>
              </a:lnSpc>
            </a:pPr>
            <a:r>
              <a:rPr lang="en-US" sz="9287">
                <a:solidFill>
                  <a:srgbClr val="254E9D"/>
                </a:solidFill>
                <a:latin typeface="Antonio Bold"/>
              </a:rPr>
              <a:t>PATIENT HEALTH RISK STRATIFICATION</a:t>
            </a:r>
          </a:p>
          <a:p>
            <a:pPr>
              <a:lnSpc>
                <a:spcPts val="96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5620178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631288" y="7715250"/>
            <a:ext cx="10662439" cy="1144758"/>
            <a:chOff x="0" y="0"/>
            <a:chExt cx="2808214" cy="301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08214" cy="301500"/>
            </a:xfrm>
            <a:custGeom>
              <a:avLst/>
              <a:gdLst/>
              <a:ahLst/>
              <a:cxnLst/>
              <a:rect r="r" b="b" t="t" l="l"/>
              <a:pathLst>
                <a:path h="301500" w="2808214">
                  <a:moveTo>
                    <a:pt x="0" y="0"/>
                  </a:moveTo>
                  <a:lnTo>
                    <a:pt x="2808214" y="0"/>
                  </a:lnTo>
                  <a:lnTo>
                    <a:pt x="2808214" y="301500"/>
                  </a:lnTo>
                  <a:lnTo>
                    <a:pt x="0" y="301500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08214" cy="33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137827" y="65684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6" y="0"/>
                </a:lnTo>
                <a:lnTo>
                  <a:pt x="1342556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4460" y="5666649"/>
            <a:ext cx="4684539" cy="216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2"/>
              </a:lnSpc>
            </a:pPr>
            <a:r>
              <a:rPr lang="en-US" sz="2073">
                <a:solidFill>
                  <a:srgbClr val="254E9D"/>
                </a:solidFill>
                <a:latin typeface="Hero Bold"/>
              </a:rPr>
              <a:t>-Team Members:</a:t>
            </a:r>
          </a:p>
          <a:p>
            <a:pPr>
              <a:lnSpc>
                <a:spcPts val="2902"/>
              </a:lnSpc>
            </a:pPr>
            <a:r>
              <a:rPr lang="en-US" sz="2073">
                <a:solidFill>
                  <a:srgbClr val="254E9D"/>
                </a:solidFill>
                <a:latin typeface="Hero"/>
              </a:rPr>
              <a:t>Sharon Swetha X</a:t>
            </a:r>
          </a:p>
          <a:p>
            <a:pPr>
              <a:lnSpc>
                <a:spcPts val="2902"/>
              </a:lnSpc>
            </a:pPr>
            <a:r>
              <a:rPr lang="en-US" sz="2073">
                <a:solidFill>
                  <a:srgbClr val="254E9D"/>
                </a:solidFill>
                <a:latin typeface="Hero"/>
              </a:rPr>
              <a:t>Shunmathi D</a:t>
            </a:r>
          </a:p>
          <a:p>
            <a:pPr>
              <a:lnSpc>
                <a:spcPts val="2902"/>
              </a:lnSpc>
            </a:pPr>
            <a:r>
              <a:rPr lang="en-US" sz="2073">
                <a:solidFill>
                  <a:srgbClr val="254E9D"/>
                </a:solidFill>
                <a:latin typeface="Hero"/>
              </a:rPr>
              <a:t>Sandhya G</a:t>
            </a:r>
          </a:p>
          <a:p>
            <a:pPr>
              <a:lnSpc>
                <a:spcPts val="2902"/>
              </a:lnSpc>
            </a:pPr>
            <a:r>
              <a:rPr lang="en-US" sz="2073">
                <a:solidFill>
                  <a:srgbClr val="254E9D"/>
                </a:solidFill>
                <a:latin typeface="Hero"/>
              </a:rPr>
              <a:t>Shubham Raj</a:t>
            </a:r>
          </a:p>
          <a:p>
            <a:pPr>
              <a:lnSpc>
                <a:spcPts val="290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75293" y="7919033"/>
            <a:ext cx="10388244" cy="82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1"/>
              </a:lnSpc>
            </a:pPr>
            <a:r>
              <a:rPr lang="en-US" sz="5991">
                <a:solidFill>
                  <a:srgbClr val="FCFDFD"/>
                </a:solidFill>
                <a:latin typeface="Antonio Bold"/>
              </a:rPr>
              <a:t>CAPSTONE PROJECT PRESENTATION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02870"/>
            <a:ext cx="11260736" cy="10389870"/>
            <a:chOff x="0" y="0"/>
            <a:chExt cx="1744583" cy="1609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583" cy="1609663"/>
            </a:xfrm>
            <a:custGeom>
              <a:avLst/>
              <a:gdLst/>
              <a:ahLst/>
              <a:cxnLst/>
              <a:rect r="r" b="b" t="t" l="l"/>
              <a:pathLst>
                <a:path h="1609663" w="1744583">
                  <a:moveTo>
                    <a:pt x="0" y="0"/>
                  </a:moveTo>
                  <a:lnTo>
                    <a:pt x="1744583" y="0"/>
                  </a:lnTo>
                  <a:lnTo>
                    <a:pt x="1744583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0" t="-31337" r="0" b="-3133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92356" y="-5389014"/>
            <a:ext cx="12736762" cy="15676014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60736" y="2122777"/>
            <a:ext cx="6368381" cy="8164223"/>
            <a:chOff x="0" y="0"/>
            <a:chExt cx="1677269" cy="2150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269" cy="2150248"/>
            </a:xfrm>
            <a:custGeom>
              <a:avLst/>
              <a:gdLst/>
              <a:ahLst/>
              <a:cxnLst/>
              <a:rect r="r" b="b" t="t" l="l"/>
              <a:pathLst>
                <a:path h="2150248" w="1677269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71855" y="1817977"/>
            <a:ext cx="6035208" cy="536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86410" indent="-493205" lvl="1">
              <a:lnSpc>
                <a:spcPts val="8635"/>
              </a:lnSpc>
              <a:buFont typeface="Arial"/>
              <a:buChar char="•"/>
            </a:pPr>
            <a:r>
              <a:rPr lang="en-US" sz="4568">
                <a:solidFill>
                  <a:srgbClr val="254E9D"/>
                </a:solidFill>
                <a:latin typeface="Hero"/>
              </a:rPr>
              <a:t>Introduction</a:t>
            </a:r>
          </a:p>
          <a:p>
            <a:pPr marL="986410" indent="-493205" lvl="1">
              <a:lnSpc>
                <a:spcPts val="8635"/>
              </a:lnSpc>
              <a:buFont typeface="Arial"/>
              <a:buChar char="•"/>
            </a:pPr>
            <a:r>
              <a:rPr lang="en-US" sz="4568">
                <a:solidFill>
                  <a:srgbClr val="254E9D"/>
                </a:solidFill>
                <a:latin typeface="Hero"/>
              </a:rPr>
              <a:t>Problem Statement</a:t>
            </a:r>
          </a:p>
          <a:p>
            <a:pPr marL="986410" indent="-493205" lvl="1">
              <a:lnSpc>
                <a:spcPts val="8635"/>
              </a:lnSpc>
              <a:buFont typeface="Arial"/>
              <a:buChar char="•"/>
            </a:pPr>
            <a:r>
              <a:rPr lang="en-US" sz="4568">
                <a:solidFill>
                  <a:srgbClr val="254E9D"/>
                </a:solidFill>
                <a:latin typeface="Hero"/>
              </a:rPr>
              <a:t>Data and Methodology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7629117" y="2800473"/>
            <a:ext cx="658883" cy="4686054"/>
            <a:chOff x="0" y="0"/>
            <a:chExt cx="173533" cy="1234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353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73533">
                  <a:moveTo>
                    <a:pt x="0" y="0"/>
                  </a:moveTo>
                  <a:lnTo>
                    <a:pt x="173533" y="0"/>
                  </a:lnTo>
                  <a:lnTo>
                    <a:pt x="17353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353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514350" y="8743950"/>
            <a:ext cx="10341238" cy="954108"/>
            <a:chOff x="0" y="0"/>
            <a:chExt cx="2723618" cy="2512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23618" cy="251288"/>
            </a:xfrm>
            <a:custGeom>
              <a:avLst/>
              <a:gdLst/>
              <a:ahLst/>
              <a:cxnLst/>
              <a:rect r="r" b="b" t="t" l="l"/>
              <a:pathLst>
                <a:path h="251288" w="2723618">
                  <a:moveTo>
                    <a:pt x="0" y="0"/>
                  </a:moveTo>
                  <a:lnTo>
                    <a:pt x="2723618" y="0"/>
                  </a:lnTo>
                  <a:lnTo>
                    <a:pt x="272361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23618" cy="28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062562" y="55604"/>
            <a:ext cx="44862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254E9D"/>
                </a:solidFill>
                <a:latin typeface="Antonio Ultra-Bold"/>
              </a:rPr>
              <a:t>Agenda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76064" y="2144193"/>
            <a:ext cx="5538919" cy="744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05"/>
              </a:lnSpc>
            </a:pPr>
          </a:p>
          <a:p>
            <a:pPr marL="971550" indent="-485775" lvl="1">
              <a:lnSpc>
                <a:spcPts val="8505"/>
              </a:lnSpc>
              <a:buFont typeface="Arial"/>
              <a:buChar char="•"/>
            </a:pPr>
            <a:r>
              <a:rPr lang="en-US" sz="4500">
                <a:solidFill>
                  <a:srgbClr val="254E9D"/>
                </a:solidFill>
                <a:latin typeface="Hero"/>
              </a:rPr>
              <a:t>K-Means Clustering</a:t>
            </a:r>
          </a:p>
          <a:p>
            <a:pPr marL="971550" indent="-485775" lvl="1">
              <a:lnSpc>
                <a:spcPts val="8505"/>
              </a:lnSpc>
              <a:buFont typeface="Arial"/>
              <a:buChar char="•"/>
            </a:pPr>
            <a:r>
              <a:rPr lang="en-US" sz="4500">
                <a:solidFill>
                  <a:srgbClr val="254E9D"/>
                </a:solidFill>
                <a:latin typeface="Hero"/>
              </a:rPr>
              <a:t>Clustering Analysis</a:t>
            </a:r>
          </a:p>
          <a:p>
            <a:pPr marL="971550" indent="-485775" lvl="1">
              <a:lnSpc>
                <a:spcPts val="8505"/>
              </a:lnSpc>
              <a:buFont typeface="Arial"/>
              <a:buChar char="•"/>
            </a:pPr>
            <a:r>
              <a:rPr lang="en-US" sz="4500">
                <a:solidFill>
                  <a:srgbClr val="254E9D"/>
                </a:solidFill>
                <a:latin typeface="Hero"/>
              </a:rPr>
              <a:t>Result and Conclusion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656269" y="924602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071408" y="9055095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4102" y="-5389014"/>
            <a:ext cx="12736762" cy="15676014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4102" y="2122777"/>
            <a:ext cx="6368381" cy="8164223"/>
            <a:chOff x="0" y="0"/>
            <a:chExt cx="1677269" cy="2150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7269" cy="2150248"/>
            </a:xfrm>
            <a:custGeom>
              <a:avLst/>
              <a:gdLst/>
              <a:ahLst/>
              <a:cxnLst/>
              <a:rect r="r" b="b" t="t" l="l"/>
              <a:pathLst>
                <a:path h="2150248" w="1677269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0864" y="-102870"/>
            <a:ext cx="4920670" cy="10389870"/>
            <a:chOff x="0" y="0"/>
            <a:chExt cx="762341" cy="1609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2341" cy="1609663"/>
            </a:xfrm>
            <a:custGeom>
              <a:avLst/>
              <a:gdLst/>
              <a:ahLst/>
              <a:cxnLst/>
              <a:rect r="r" b="b" t="t" l="l"/>
              <a:pathLst>
                <a:path h="1609663" w="762341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5797" t="0" r="-17112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398831" y="8781246"/>
            <a:ext cx="6519036" cy="954108"/>
            <a:chOff x="0" y="0"/>
            <a:chExt cx="1716948" cy="2512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16948" cy="251288"/>
            </a:xfrm>
            <a:custGeom>
              <a:avLst/>
              <a:gdLst/>
              <a:ahLst/>
              <a:cxnLst/>
              <a:rect r="r" b="b" t="t" l="l"/>
              <a:pathLst>
                <a:path h="251288" w="171694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65187" y="6862114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90641" y="6862114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016096" y="6862114"/>
            <a:ext cx="451308" cy="4513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741550" y="6862114"/>
            <a:ext cx="451308" cy="45130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565187" y="3033064"/>
            <a:ext cx="9596463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54E9D"/>
                </a:solidFill>
                <a:latin typeface="Hero"/>
              </a:rPr>
              <a:t>Objective: To identify patient risk groups for personalized healthcare interventions by clustering using k-Means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54E9D"/>
                </a:solidFill>
                <a:latin typeface="Hero"/>
              </a:rPr>
              <a:t>Importance: Improve patient outcomes, optimize resource allocation, and reduce healthcare costs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565187" y="857250"/>
            <a:ext cx="640412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254E9D"/>
                </a:solidFill>
                <a:latin typeface="Antonio Ultra-Bold"/>
              </a:rPr>
              <a:t>INTRODUCTION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312051" y="8781246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4102" y="-5389014"/>
            <a:ext cx="13143592" cy="15676014"/>
            <a:chOff x="0" y="0"/>
            <a:chExt cx="68149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1494" cy="812800"/>
            </a:xfrm>
            <a:custGeom>
              <a:avLst/>
              <a:gdLst/>
              <a:ahLst/>
              <a:cxnLst/>
              <a:rect r="r" b="b" t="t" l="l"/>
              <a:pathLst>
                <a:path h="812800" w="681494">
                  <a:moveTo>
                    <a:pt x="227287" y="793731"/>
                  </a:moveTo>
                  <a:cubicBezTo>
                    <a:pt x="262226" y="805245"/>
                    <a:pt x="301946" y="812800"/>
                    <a:pt x="340931" y="812800"/>
                  </a:cubicBezTo>
                  <a:cubicBezTo>
                    <a:pt x="379916" y="812800"/>
                    <a:pt x="417430" y="806323"/>
                    <a:pt x="452000" y="794809"/>
                  </a:cubicBezTo>
                  <a:cubicBezTo>
                    <a:pt x="452736" y="794450"/>
                    <a:pt x="453471" y="794450"/>
                    <a:pt x="454207" y="794090"/>
                  </a:cubicBezTo>
                  <a:cubicBezTo>
                    <a:pt x="584033" y="748035"/>
                    <a:pt x="679655" y="626421"/>
                    <a:pt x="681494" y="484298"/>
                  </a:cubicBezTo>
                  <a:lnTo>
                    <a:pt x="681494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839" y="627140"/>
                    <a:pt x="95990" y="748755"/>
                    <a:pt x="227287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81494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4102" y="2122777"/>
            <a:ext cx="6368381" cy="8164223"/>
            <a:chOff x="0" y="0"/>
            <a:chExt cx="1677269" cy="2150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7269" cy="2150248"/>
            </a:xfrm>
            <a:custGeom>
              <a:avLst/>
              <a:gdLst/>
              <a:ahLst/>
              <a:cxnLst/>
              <a:rect r="r" b="b" t="t" l="l"/>
              <a:pathLst>
                <a:path h="2150248" w="1677269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0864" y="-102870"/>
            <a:ext cx="4920670" cy="10389870"/>
            <a:chOff x="0" y="0"/>
            <a:chExt cx="762341" cy="1609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2341" cy="1609663"/>
            </a:xfrm>
            <a:custGeom>
              <a:avLst/>
              <a:gdLst/>
              <a:ahLst/>
              <a:cxnLst/>
              <a:rect r="r" b="b" t="t" l="l"/>
              <a:pathLst>
                <a:path h="1609663" w="762341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5797" t="0" r="-17112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398831" y="8781246"/>
            <a:ext cx="6519036" cy="954108"/>
            <a:chOff x="0" y="0"/>
            <a:chExt cx="1716948" cy="2512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16948" cy="251288"/>
            </a:xfrm>
            <a:custGeom>
              <a:avLst/>
              <a:gdLst/>
              <a:ahLst/>
              <a:cxnLst/>
              <a:rect r="r" b="b" t="t" l="l"/>
              <a:pathLst>
                <a:path h="251288" w="171694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65187" y="8555592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74432" y="8555592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983677" y="8555592"/>
            <a:ext cx="451308" cy="4513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08292" y="8555592"/>
            <a:ext cx="451308" cy="45130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99202" y="2743323"/>
            <a:ext cx="11043300" cy="589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7"/>
              </a:lnSpc>
            </a:pPr>
            <a:r>
              <a:rPr lang="en-US" sz="2769">
                <a:solidFill>
                  <a:srgbClr val="254E9D"/>
                </a:solidFill>
                <a:ea typeface="Hero"/>
              </a:rPr>
              <a:t>●</a:t>
            </a:r>
            <a:r>
              <a:rPr lang="en-US" sz="2769">
                <a:solidFill>
                  <a:srgbClr val="254E9D"/>
                </a:solidFill>
                <a:latin typeface="Hero"/>
              </a:rPr>
              <a:t>Using clustering algorithm to stratify patients into different risk categories based on :</a:t>
            </a:r>
          </a:p>
          <a:p>
            <a:pPr algn="just" marL="598025" indent="-29901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254E9D"/>
                </a:solidFill>
                <a:latin typeface="Hero"/>
              </a:rPr>
              <a:t>Health records</a:t>
            </a:r>
          </a:p>
          <a:p>
            <a:pPr algn="just" marL="598025" indent="-29901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254E9D"/>
                </a:solidFill>
                <a:latin typeface="Hero"/>
              </a:rPr>
              <a:t>Lifestyle factors</a:t>
            </a:r>
          </a:p>
          <a:p>
            <a:pPr algn="just" marL="598025" indent="-29901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254E9D"/>
                </a:solidFill>
                <a:latin typeface="Hero"/>
              </a:rPr>
              <a:t>Previous healthcare interactions</a:t>
            </a:r>
          </a:p>
          <a:p>
            <a:pPr algn="just">
              <a:lnSpc>
                <a:spcPts val="3877"/>
              </a:lnSpc>
            </a:pPr>
            <a:r>
              <a:rPr lang="en-US" sz="2769">
                <a:solidFill>
                  <a:srgbClr val="254E9D"/>
                </a:solidFill>
                <a:latin typeface="Hero"/>
                <a:ea typeface="Hero"/>
              </a:rPr>
              <a:t>●Identify high-risk group who can benefit from:</a:t>
            </a:r>
          </a:p>
          <a:p>
            <a:pPr algn="just" marL="598025" indent="-29901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254E9D"/>
                </a:solidFill>
                <a:latin typeface="Hero"/>
              </a:rPr>
              <a:t> Preventive care</a:t>
            </a:r>
          </a:p>
          <a:p>
            <a:pPr algn="just" marL="598025" indent="-29901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254E9D"/>
                </a:solidFill>
                <a:latin typeface="Hero"/>
              </a:rPr>
              <a:t>Close monitoring</a:t>
            </a:r>
          </a:p>
          <a:p>
            <a:pPr algn="just" marL="598025" indent="-29901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254E9D"/>
                </a:solidFill>
                <a:latin typeface="Hero"/>
              </a:rPr>
              <a:t>Targeted intervention programs.</a:t>
            </a:r>
          </a:p>
          <a:p>
            <a:pPr algn="just">
              <a:lnSpc>
                <a:spcPts val="4157"/>
              </a:lnSpc>
            </a:pPr>
            <a:r>
              <a:rPr lang="en-US" sz="2969">
                <a:solidFill>
                  <a:srgbClr val="254E9D"/>
                </a:solidFill>
                <a:ea typeface="Hero"/>
              </a:rPr>
              <a:t>●</a:t>
            </a:r>
            <a:r>
              <a:rPr lang="en-US" sz="2969" u="sng">
                <a:solidFill>
                  <a:srgbClr val="254E9D"/>
                </a:solidFill>
                <a:latin typeface="Hero"/>
              </a:rPr>
              <a:t>Aim:</a:t>
            </a:r>
            <a:r>
              <a:rPr lang="en-US" sz="2969">
                <a:solidFill>
                  <a:srgbClr val="254E9D"/>
                </a:solidFill>
                <a:latin typeface="Hero"/>
              </a:rPr>
              <a:t> Cluster the patients based on categories to help get better use of healthcare resources.</a:t>
            </a:r>
          </a:p>
          <a:p>
            <a:pPr algn="just">
              <a:lnSpc>
                <a:spcPts val="3877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565187" y="857250"/>
            <a:ext cx="90194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254E9D"/>
                </a:solidFill>
                <a:latin typeface="Antonio Ultra-Bold"/>
              </a:rPr>
              <a:t>PROBLEM STATEMENT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312051" y="8781246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9662898"/>
            <a:chOff x="0" y="0"/>
            <a:chExt cx="4816593" cy="2544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544961"/>
            </a:xfrm>
            <a:custGeom>
              <a:avLst/>
              <a:gdLst/>
              <a:ahLst/>
              <a:cxnLst/>
              <a:rect r="r" b="b" t="t" l="l"/>
              <a:pathLst>
                <a:path h="25449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544961"/>
                  </a:lnTo>
                  <a:lnTo>
                    <a:pt x="0" y="25449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583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70188" y="0"/>
            <a:ext cx="7717812" cy="9498846"/>
            <a:chOff x="0" y="0"/>
            <a:chExt cx="660400" cy="81280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440148" y="793731"/>
                  </a:moveTo>
                  <a:cubicBezTo>
                    <a:pt x="406291" y="805245"/>
                    <a:pt x="367800" y="812800"/>
                    <a:pt x="330022" y="812800"/>
                  </a:cubicBezTo>
                  <a:cubicBezTo>
                    <a:pt x="292243" y="812800"/>
                    <a:pt x="255891" y="806323"/>
                    <a:pt x="222391" y="794809"/>
                  </a:cubicBezTo>
                  <a:cubicBezTo>
                    <a:pt x="221677" y="794450"/>
                    <a:pt x="220965" y="794450"/>
                    <a:pt x="220252" y="794090"/>
                  </a:cubicBezTo>
                  <a:cubicBezTo>
                    <a:pt x="94445" y="748035"/>
                    <a:pt x="1782" y="626421"/>
                    <a:pt x="0" y="484298"/>
                  </a:cubicBezTo>
                  <a:lnTo>
                    <a:pt x="0" y="0"/>
                  </a:lnTo>
                  <a:lnTo>
                    <a:pt x="660400" y="0"/>
                  </a:lnTo>
                  <a:lnTo>
                    <a:pt x="660400" y="483939"/>
                  </a:lnTo>
                  <a:cubicBezTo>
                    <a:pt x="658618" y="627140"/>
                    <a:pt x="567381" y="748755"/>
                    <a:pt x="440148" y="793731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7837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490193" y="8708791"/>
            <a:ext cx="6519036" cy="954108"/>
            <a:chOff x="0" y="0"/>
            <a:chExt cx="1716948" cy="2512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6948" cy="251288"/>
            </a:xfrm>
            <a:custGeom>
              <a:avLst/>
              <a:gdLst/>
              <a:ahLst/>
              <a:cxnLst/>
              <a:rect r="r" b="b" t="t" l="l"/>
              <a:pathLst>
                <a:path h="251288" w="171694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8831949" y="6168763"/>
            <a:ext cx="624102" cy="7612371"/>
            <a:chOff x="0" y="0"/>
            <a:chExt cx="164373" cy="20049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4373" cy="2004904"/>
            </a:xfrm>
            <a:custGeom>
              <a:avLst/>
              <a:gdLst/>
              <a:ahLst/>
              <a:cxnLst/>
              <a:rect r="r" b="b" t="t" l="l"/>
              <a:pathLst>
                <a:path h="2004904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2004904"/>
                  </a:lnTo>
                  <a:lnTo>
                    <a:pt x="0" y="2004904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4373" cy="2043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65187" y="7774674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90641" y="7774674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016096" y="7774674"/>
            <a:ext cx="451308" cy="4513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741550" y="7774674"/>
            <a:ext cx="451308" cy="45130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565187" y="2743323"/>
            <a:ext cx="7578813" cy="394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5238" indent="-302619" lvl="1">
              <a:lnSpc>
                <a:spcPts val="3924"/>
              </a:lnSpc>
              <a:buFont typeface="Arial"/>
              <a:buChar char="•"/>
            </a:pPr>
            <a:r>
              <a:rPr lang="en-US" sz="2803">
                <a:solidFill>
                  <a:srgbClr val="254E9D"/>
                </a:solidFill>
                <a:latin typeface="Hero"/>
              </a:rPr>
              <a:t>Description of dataset: Patient demographics, medical history, and risk factors</a:t>
            </a:r>
          </a:p>
          <a:p>
            <a:pPr algn="just" marL="605238" indent="-302619" lvl="1">
              <a:lnSpc>
                <a:spcPts val="3924"/>
              </a:lnSpc>
              <a:buFont typeface="Arial"/>
              <a:buChar char="•"/>
            </a:pPr>
            <a:r>
              <a:rPr lang="en-US" sz="2803">
                <a:solidFill>
                  <a:srgbClr val="254E9D"/>
                </a:solidFill>
                <a:latin typeface="Hero"/>
              </a:rPr>
              <a:t>Pre-processing steps:</a:t>
            </a:r>
          </a:p>
          <a:p>
            <a:pPr algn="just" marL="1210477" indent="-403492" lvl="2">
              <a:lnSpc>
                <a:spcPts val="3924"/>
              </a:lnSpc>
              <a:buFont typeface="Arial"/>
              <a:buChar char="⚬"/>
            </a:pPr>
            <a:r>
              <a:rPr lang="en-US" sz="2803">
                <a:solidFill>
                  <a:srgbClr val="254E9D"/>
                </a:solidFill>
                <a:latin typeface="Hero"/>
              </a:rPr>
              <a:t>Handling missing values</a:t>
            </a:r>
          </a:p>
          <a:p>
            <a:pPr algn="just" marL="1210477" indent="-403492" lvl="2">
              <a:lnSpc>
                <a:spcPts val="3924"/>
              </a:lnSpc>
              <a:buFont typeface="Arial"/>
              <a:buChar char="⚬"/>
            </a:pPr>
            <a:r>
              <a:rPr lang="en-US" sz="2803">
                <a:solidFill>
                  <a:srgbClr val="254E9D"/>
                </a:solidFill>
                <a:latin typeface="Hero"/>
              </a:rPr>
              <a:t>Feature selection</a:t>
            </a:r>
          </a:p>
          <a:p>
            <a:pPr algn="just" marL="1210477" indent="-403492" lvl="2">
              <a:lnSpc>
                <a:spcPts val="3924"/>
              </a:lnSpc>
              <a:buFont typeface="Arial"/>
              <a:buChar char="⚬"/>
            </a:pPr>
            <a:r>
              <a:rPr lang="en-US" sz="2803">
                <a:solidFill>
                  <a:srgbClr val="254E9D"/>
                </a:solidFill>
                <a:latin typeface="Hero"/>
              </a:rPr>
              <a:t>Data standardization</a:t>
            </a:r>
          </a:p>
          <a:p>
            <a:pPr algn="just">
              <a:lnSpc>
                <a:spcPts val="3924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565187" y="857250"/>
            <a:ext cx="1064678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254E9D"/>
                </a:solidFill>
                <a:latin typeface="Antonio Ultra-Bold"/>
              </a:rPr>
              <a:t>Data &amp; Methodology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-263049" y="575286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4102" y="-5389014"/>
            <a:ext cx="17663898" cy="16645400"/>
            <a:chOff x="0" y="0"/>
            <a:chExt cx="86253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534" cy="812800"/>
            </a:xfrm>
            <a:custGeom>
              <a:avLst/>
              <a:gdLst/>
              <a:ahLst/>
              <a:cxnLst/>
              <a:rect r="r" b="b" t="t" l="l"/>
              <a:pathLst>
                <a:path h="812800" w="862534">
                  <a:moveTo>
                    <a:pt x="287667" y="793731"/>
                  </a:moveTo>
                  <a:cubicBezTo>
                    <a:pt x="331886" y="805245"/>
                    <a:pt x="382159" y="812800"/>
                    <a:pt x="431499" y="812800"/>
                  </a:cubicBezTo>
                  <a:cubicBezTo>
                    <a:pt x="480841" y="812800"/>
                    <a:pt x="528320" y="806323"/>
                    <a:pt x="572074" y="794809"/>
                  </a:cubicBezTo>
                  <a:cubicBezTo>
                    <a:pt x="573006" y="794450"/>
                    <a:pt x="573936" y="794450"/>
                    <a:pt x="574867" y="794090"/>
                  </a:cubicBezTo>
                  <a:cubicBezTo>
                    <a:pt x="739181" y="748035"/>
                    <a:pt x="860206" y="626421"/>
                    <a:pt x="862534" y="484298"/>
                  </a:cubicBezTo>
                  <a:lnTo>
                    <a:pt x="862534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2327" y="627140"/>
                    <a:pt x="121490" y="748755"/>
                    <a:pt x="287667" y="793731"/>
                  </a:cubicBez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62534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4102" y="2122777"/>
            <a:ext cx="6368381" cy="8164223"/>
            <a:chOff x="0" y="0"/>
            <a:chExt cx="1677269" cy="2150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7269" cy="2150248"/>
            </a:xfrm>
            <a:custGeom>
              <a:avLst/>
              <a:gdLst/>
              <a:ahLst/>
              <a:cxnLst/>
              <a:rect r="r" b="b" t="t" l="l"/>
              <a:pathLst>
                <a:path h="2150248" w="1677269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98831" y="8781246"/>
            <a:ext cx="6519036" cy="954108"/>
            <a:chOff x="0" y="0"/>
            <a:chExt cx="1716948" cy="2512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16948" cy="251288"/>
            </a:xfrm>
            <a:custGeom>
              <a:avLst/>
              <a:gdLst/>
              <a:ahLst/>
              <a:cxnLst/>
              <a:rect r="r" b="b" t="t" l="l"/>
              <a:pathLst>
                <a:path h="251288" w="171694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5187" y="8806992"/>
            <a:ext cx="451308" cy="45130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290641" y="8806992"/>
            <a:ext cx="451308" cy="4513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016096" y="8806992"/>
            <a:ext cx="451308" cy="45130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741550" y="8806992"/>
            <a:ext cx="451308" cy="45130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69516" y="4198207"/>
            <a:ext cx="4799961" cy="3597583"/>
            <a:chOff x="0" y="0"/>
            <a:chExt cx="1264187" cy="94751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64187" cy="947511"/>
            </a:xfrm>
            <a:custGeom>
              <a:avLst/>
              <a:gdLst/>
              <a:ahLst/>
              <a:cxnLst/>
              <a:rect r="r" b="b" t="t" l="l"/>
              <a:pathLst>
                <a:path h="947511" w="1264187">
                  <a:moveTo>
                    <a:pt x="82259" y="0"/>
                  </a:moveTo>
                  <a:lnTo>
                    <a:pt x="1181929" y="0"/>
                  </a:lnTo>
                  <a:cubicBezTo>
                    <a:pt x="1227359" y="0"/>
                    <a:pt x="1264187" y="36828"/>
                    <a:pt x="1264187" y="82259"/>
                  </a:cubicBezTo>
                  <a:lnTo>
                    <a:pt x="1264187" y="865253"/>
                  </a:lnTo>
                  <a:cubicBezTo>
                    <a:pt x="1264187" y="887069"/>
                    <a:pt x="1255521" y="907992"/>
                    <a:pt x="1240094" y="923418"/>
                  </a:cubicBezTo>
                  <a:cubicBezTo>
                    <a:pt x="1224668" y="938845"/>
                    <a:pt x="1203745" y="947511"/>
                    <a:pt x="1181929" y="947511"/>
                  </a:cubicBezTo>
                  <a:lnTo>
                    <a:pt x="82259" y="947511"/>
                  </a:lnTo>
                  <a:cubicBezTo>
                    <a:pt x="60442" y="947511"/>
                    <a:pt x="39519" y="938845"/>
                    <a:pt x="24093" y="923418"/>
                  </a:cubicBezTo>
                  <a:cubicBezTo>
                    <a:pt x="8667" y="907992"/>
                    <a:pt x="0" y="887069"/>
                    <a:pt x="0" y="865253"/>
                  </a:cubicBezTo>
                  <a:lnTo>
                    <a:pt x="0" y="82259"/>
                  </a:lnTo>
                  <a:cubicBezTo>
                    <a:pt x="0" y="60442"/>
                    <a:pt x="8667" y="39519"/>
                    <a:pt x="24093" y="24093"/>
                  </a:cubicBezTo>
                  <a:cubicBezTo>
                    <a:pt x="39519" y="8667"/>
                    <a:pt x="60442" y="0"/>
                    <a:pt x="822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64187" cy="985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391656" y="4198207"/>
            <a:ext cx="4885774" cy="3703211"/>
            <a:chOff x="0" y="0"/>
            <a:chExt cx="1286788" cy="97533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86788" cy="975331"/>
            </a:xfrm>
            <a:custGeom>
              <a:avLst/>
              <a:gdLst/>
              <a:ahLst/>
              <a:cxnLst/>
              <a:rect r="r" b="b" t="t" l="l"/>
              <a:pathLst>
                <a:path h="975331" w="1286788">
                  <a:moveTo>
                    <a:pt x="80814" y="0"/>
                  </a:moveTo>
                  <a:lnTo>
                    <a:pt x="1205975" y="0"/>
                  </a:lnTo>
                  <a:cubicBezTo>
                    <a:pt x="1250607" y="0"/>
                    <a:pt x="1286788" y="36182"/>
                    <a:pt x="1286788" y="80814"/>
                  </a:cubicBezTo>
                  <a:lnTo>
                    <a:pt x="1286788" y="894518"/>
                  </a:lnTo>
                  <a:cubicBezTo>
                    <a:pt x="1286788" y="915951"/>
                    <a:pt x="1278274" y="936506"/>
                    <a:pt x="1263119" y="951662"/>
                  </a:cubicBezTo>
                  <a:cubicBezTo>
                    <a:pt x="1247963" y="966817"/>
                    <a:pt x="1227408" y="975331"/>
                    <a:pt x="1205975" y="975331"/>
                  </a:cubicBezTo>
                  <a:lnTo>
                    <a:pt x="80814" y="975331"/>
                  </a:lnTo>
                  <a:cubicBezTo>
                    <a:pt x="59381" y="975331"/>
                    <a:pt x="38825" y="966817"/>
                    <a:pt x="23670" y="951662"/>
                  </a:cubicBezTo>
                  <a:cubicBezTo>
                    <a:pt x="8514" y="936506"/>
                    <a:pt x="0" y="915951"/>
                    <a:pt x="0" y="894518"/>
                  </a:cubicBezTo>
                  <a:lnTo>
                    <a:pt x="0" y="80814"/>
                  </a:lnTo>
                  <a:cubicBezTo>
                    <a:pt x="0" y="59381"/>
                    <a:pt x="8514" y="38825"/>
                    <a:pt x="23670" y="23670"/>
                  </a:cubicBezTo>
                  <a:cubicBezTo>
                    <a:pt x="38825" y="8514"/>
                    <a:pt x="59381" y="0"/>
                    <a:pt x="80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286788" cy="1013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868771" y="4198207"/>
            <a:ext cx="5265753" cy="3703211"/>
            <a:chOff x="0" y="0"/>
            <a:chExt cx="1386865" cy="97533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86865" cy="975331"/>
            </a:xfrm>
            <a:custGeom>
              <a:avLst/>
              <a:gdLst/>
              <a:ahLst/>
              <a:cxnLst/>
              <a:rect r="r" b="b" t="t" l="l"/>
              <a:pathLst>
                <a:path h="975331" w="1386865">
                  <a:moveTo>
                    <a:pt x="74982" y="0"/>
                  </a:moveTo>
                  <a:lnTo>
                    <a:pt x="1311883" y="0"/>
                  </a:lnTo>
                  <a:cubicBezTo>
                    <a:pt x="1353294" y="0"/>
                    <a:pt x="1386865" y="33571"/>
                    <a:pt x="1386865" y="74982"/>
                  </a:cubicBezTo>
                  <a:lnTo>
                    <a:pt x="1386865" y="900349"/>
                  </a:lnTo>
                  <a:cubicBezTo>
                    <a:pt x="1386865" y="941761"/>
                    <a:pt x="1353294" y="975331"/>
                    <a:pt x="1311883" y="975331"/>
                  </a:cubicBezTo>
                  <a:lnTo>
                    <a:pt x="74982" y="975331"/>
                  </a:lnTo>
                  <a:cubicBezTo>
                    <a:pt x="33571" y="975331"/>
                    <a:pt x="0" y="941761"/>
                    <a:pt x="0" y="900349"/>
                  </a:cubicBezTo>
                  <a:lnTo>
                    <a:pt x="0" y="74982"/>
                  </a:lnTo>
                  <a:cubicBezTo>
                    <a:pt x="0" y="33571"/>
                    <a:pt x="33571" y="0"/>
                    <a:pt x="74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386865" cy="1013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06931" y="5718810"/>
            <a:ext cx="883910" cy="88391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949700" y="5591611"/>
            <a:ext cx="883910" cy="883910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573101" y="5723873"/>
            <a:ext cx="883910" cy="883910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7134525" y="8108360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1573101" y="692773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2354546" y="4926429"/>
            <a:ext cx="4470672" cy="2682403"/>
          </a:xfrm>
          <a:custGeom>
            <a:avLst/>
            <a:gdLst/>
            <a:ahLst/>
            <a:cxnLst/>
            <a:rect r="r" b="b" t="t" l="l"/>
            <a:pathLst>
              <a:path h="2682403" w="4470672">
                <a:moveTo>
                  <a:pt x="0" y="0"/>
                </a:moveTo>
                <a:lnTo>
                  <a:pt x="4470672" y="0"/>
                </a:lnTo>
                <a:lnTo>
                  <a:pt x="4470672" y="2682403"/>
                </a:lnTo>
                <a:lnTo>
                  <a:pt x="0" y="2682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802869" y="5044150"/>
            <a:ext cx="3738928" cy="2243357"/>
          </a:xfrm>
          <a:custGeom>
            <a:avLst/>
            <a:gdLst/>
            <a:ahLst/>
            <a:cxnLst/>
            <a:rect r="r" b="b" t="t" l="l"/>
            <a:pathLst>
              <a:path h="2243357" w="3738928">
                <a:moveTo>
                  <a:pt x="0" y="0"/>
                </a:moveTo>
                <a:lnTo>
                  <a:pt x="3738928" y="0"/>
                </a:lnTo>
                <a:lnTo>
                  <a:pt x="3738928" y="2243357"/>
                </a:lnTo>
                <a:lnTo>
                  <a:pt x="0" y="22433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324371" y="2280507"/>
            <a:ext cx="15302560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Hero"/>
              </a:rPr>
              <a:t>Overview of K-means Algorithm: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Hero"/>
              </a:rPr>
              <a:t>K-means partitions data into K clusters by minimizing the sum of squared distances between data points and cluster centroids.</a:t>
            </a:r>
          </a:p>
          <a:p>
            <a:pPr algn="just">
              <a:lnSpc>
                <a:spcPts val="3779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269516" y="441933"/>
            <a:ext cx="944332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ntonio Ultra-Bold"/>
              </a:rPr>
              <a:t>K-Means Clustering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68976" y="4245587"/>
            <a:ext cx="3001041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54E9D"/>
                </a:solidFill>
                <a:latin typeface="Hero Bold"/>
              </a:rPr>
              <a:t>Visual Representation: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28700" y="5759001"/>
            <a:ext cx="591341" cy="6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FFFFFF"/>
                </a:solidFill>
                <a:latin typeface="Antonio Ultra-Bold"/>
              </a:rPr>
              <a:t>01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069477" y="5712505"/>
            <a:ext cx="591341" cy="6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FFFFFF"/>
                </a:solidFill>
                <a:latin typeface="Antonio Ultra-Bold"/>
              </a:rPr>
              <a:t>02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677480" y="5867581"/>
            <a:ext cx="591341" cy="6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FFFFFF"/>
                </a:solidFill>
                <a:latin typeface="Antonio Ultra-Bold"/>
              </a:rPr>
              <a:t>03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692407" y="5534615"/>
            <a:ext cx="4201009" cy="140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  <a:spcBef>
                <a:spcPct val="0"/>
              </a:spcBef>
            </a:pPr>
            <a:r>
              <a:rPr lang="en-US" sz="2004">
                <a:solidFill>
                  <a:srgbClr val="254E9D"/>
                </a:solidFill>
                <a:latin typeface="Canva Sans"/>
              </a:rPr>
              <a:t>A silhouette score of 0.58-0.74 indicates that the clusters are well-separated and exhibit distinct patterns.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001127" y="4271355"/>
            <a:ext cx="300104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54E9D"/>
                </a:solidFill>
                <a:latin typeface="Hero Bold"/>
              </a:rPr>
              <a:t> Elbow Graph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204763" y="4370705"/>
            <a:ext cx="368865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54E9D"/>
                </a:solidFill>
                <a:latin typeface="Hero Bold"/>
              </a:rPr>
              <a:t>Silhoutte Score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51248" y="0"/>
            <a:ext cx="7236752" cy="10287000"/>
            <a:chOff x="0" y="0"/>
            <a:chExt cx="19059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59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05976">
                  <a:moveTo>
                    <a:pt x="0" y="0"/>
                  </a:moveTo>
                  <a:lnTo>
                    <a:pt x="1905976" y="0"/>
                  </a:lnTo>
                  <a:lnTo>
                    <a:pt x="19059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059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75048" y="1110597"/>
            <a:ext cx="7455827" cy="9176403"/>
            <a:chOff x="0" y="0"/>
            <a:chExt cx="6604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39186" t="0" r="-3918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490193" y="8708791"/>
            <a:ext cx="6519036" cy="954108"/>
            <a:chOff x="0" y="0"/>
            <a:chExt cx="1716948" cy="2512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6948" cy="251288"/>
            </a:xfrm>
            <a:custGeom>
              <a:avLst/>
              <a:gdLst/>
              <a:ahLst/>
              <a:cxnLst/>
              <a:rect r="r" b="b" t="t" l="l"/>
              <a:pathLst>
                <a:path h="251288" w="171694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34688" y="9185844"/>
            <a:ext cx="451308" cy="4513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205071" y="9258300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875454" y="9258300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542790" y="9258300"/>
            <a:ext cx="451308" cy="4513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true" flipV="true" rot="0">
            <a:off x="6717373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832173" y="7137211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24102" y="2385694"/>
            <a:ext cx="10208071" cy="812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3"/>
              </a:lnSpc>
            </a:pPr>
            <a:r>
              <a:rPr lang="en-US" sz="2424">
                <a:solidFill>
                  <a:srgbClr val="FFFFFF"/>
                </a:solidFill>
                <a:latin typeface="Hero Semi-Bold"/>
              </a:rPr>
              <a:t>Overview of the outcome:</a:t>
            </a:r>
          </a:p>
          <a:p>
            <a:pPr algn="just">
              <a:lnSpc>
                <a:spcPts val="3393"/>
              </a:lnSpc>
            </a:pPr>
            <a:r>
              <a:rPr lang="en-US" sz="2424">
                <a:solidFill>
                  <a:srgbClr val="FFFFFF"/>
                </a:solidFill>
                <a:latin typeface="Hero Semi-Bold"/>
              </a:rPr>
              <a:t>Cluster Analysis:</a:t>
            </a:r>
          </a:p>
          <a:p>
            <a:pPr algn="just" marL="523361" indent="-261681" lvl="1">
              <a:lnSpc>
                <a:spcPts val="3393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Hero Semi-Bold"/>
              </a:rPr>
              <a:t>Cluster 0: Very low risk</a:t>
            </a:r>
          </a:p>
          <a:p>
            <a:pPr algn="just" marL="1046722" indent="-348907" lvl="2">
              <a:lnSpc>
                <a:spcPts val="3393"/>
              </a:lnSpc>
              <a:buFont typeface="Arial"/>
              <a:buChar char="⚬"/>
            </a:pPr>
            <a:r>
              <a:rPr lang="en-US" sz="2424">
                <a:solidFill>
                  <a:srgbClr val="FFFFFF"/>
                </a:solidFill>
                <a:latin typeface="Hero"/>
              </a:rPr>
              <a:t>Healthy behaviors: regular exercise, low alcohol consumption.</a:t>
            </a:r>
          </a:p>
          <a:p>
            <a:pPr algn="just" marL="1046722" indent="-348907" lvl="2">
              <a:lnSpc>
                <a:spcPts val="3393"/>
              </a:lnSpc>
              <a:buFont typeface="Arial"/>
              <a:buChar char="⚬"/>
            </a:pPr>
            <a:r>
              <a:rPr lang="en-US" sz="2424">
                <a:solidFill>
                  <a:srgbClr val="FFFFFF"/>
                </a:solidFill>
                <a:latin typeface="Hero"/>
              </a:rPr>
              <a:t>Minimal health risks.</a:t>
            </a:r>
          </a:p>
          <a:p>
            <a:pPr algn="just" marL="523361" indent="-261681" lvl="1">
              <a:lnSpc>
                <a:spcPts val="3393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Hero Semi-Bold"/>
              </a:rPr>
              <a:t>Cluster 1 : Low Risk</a:t>
            </a:r>
          </a:p>
          <a:p>
            <a:pPr algn="just" marL="1046722" indent="-348907" lvl="2">
              <a:lnSpc>
                <a:spcPts val="3393"/>
              </a:lnSpc>
              <a:buFont typeface="Arial"/>
              <a:buChar char="⚬"/>
            </a:pPr>
            <a:r>
              <a:rPr lang="en-US" sz="2424">
                <a:solidFill>
                  <a:srgbClr val="FFFFFF"/>
                </a:solidFill>
                <a:latin typeface="Hero"/>
              </a:rPr>
              <a:t>Moderate exercise, occasional alcohol, average BMI.</a:t>
            </a:r>
          </a:p>
          <a:p>
            <a:pPr algn="just" marL="1046722" indent="-348907" lvl="2">
              <a:lnSpc>
                <a:spcPts val="3393"/>
              </a:lnSpc>
              <a:buFont typeface="Arial"/>
              <a:buChar char="⚬"/>
            </a:pPr>
            <a:r>
              <a:rPr lang="en-US" sz="2424">
                <a:solidFill>
                  <a:srgbClr val="FFFFFF"/>
                </a:solidFill>
                <a:latin typeface="Hero"/>
              </a:rPr>
              <a:t>Requires preventive measures.</a:t>
            </a:r>
          </a:p>
          <a:p>
            <a:pPr algn="just" marL="523361" indent="-261681" lvl="1">
              <a:lnSpc>
                <a:spcPts val="3393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Hero Semi-Bold"/>
              </a:rPr>
              <a:t>Cluster 2: Moderate Risk</a:t>
            </a:r>
          </a:p>
          <a:p>
            <a:pPr algn="just" marL="1046722" indent="-348907" lvl="2">
              <a:lnSpc>
                <a:spcPts val="3393"/>
              </a:lnSpc>
              <a:buFont typeface="Arial"/>
              <a:buChar char="⚬"/>
            </a:pPr>
            <a:r>
              <a:rPr lang="en-US" sz="2424">
                <a:solidFill>
                  <a:srgbClr val="FFFFFF"/>
                </a:solidFill>
                <a:latin typeface="Hero"/>
              </a:rPr>
              <a:t>High alcohol, elevated BMI, chronic conditions.</a:t>
            </a:r>
          </a:p>
          <a:p>
            <a:pPr algn="just" marL="1046722" indent="-348907" lvl="2">
              <a:lnSpc>
                <a:spcPts val="3393"/>
              </a:lnSpc>
              <a:buFont typeface="Arial"/>
              <a:buChar char="⚬"/>
            </a:pPr>
            <a:r>
              <a:rPr lang="en-US" sz="2424">
                <a:solidFill>
                  <a:srgbClr val="FFFFFF"/>
                </a:solidFill>
                <a:latin typeface="Hero"/>
              </a:rPr>
              <a:t>Needs targeted interventions for disease management.</a:t>
            </a:r>
          </a:p>
          <a:p>
            <a:pPr algn="just" marL="523361" indent="-261681" lvl="1">
              <a:lnSpc>
                <a:spcPts val="3393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Hero"/>
              </a:rPr>
              <a:t>Cluster 3: High Risk</a:t>
            </a:r>
          </a:p>
          <a:p>
            <a:pPr algn="just" marL="523361" indent="-261681" lvl="1">
              <a:lnSpc>
                <a:spcPts val="3393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Hero"/>
              </a:rPr>
              <a:t>High alcohol, elevated BMI,  with past history of medical conditions.</a:t>
            </a:r>
          </a:p>
          <a:p>
            <a:pPr algn="just" marL="523361" indent="-261681" lvl="1">
              <a:lnSpc>
                <a:spcPts val="3393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Hero"/>
              </a:rPr>
              <a:t>Needs immediate attention and is most benefited by stratification</a:t>
            </a:r>
          </a:p>
          <a:p>
            <a:pPr algn="just">
              <a:lnSpc>
                <a:spcPts val="3393"/>
              </a:lnSpc>
            </a:pPr>
          </a:p>
          <a:p>
            <a:pPr algn="just">
              <a:lnSpc>
                <a:spcPts val="3393"/>
              </a:lnSpc>
            </a:pPr>
          </a:p>
          <a:p>
            <a:pPr algn="just">
              <a:lnSpc>
                <a:spcPts val="3393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191249" y="857250"/>
            <a:ext cx="92669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ntonio Ultra-Bold"/>
              </a:rPr>
              <a:t>Clustering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49797" y="-915068"/>
            <a:ext cx="7352553" cy="11914036"/>
            <a:chOff x="0" y="0"/>
            <a:chExt cx="1936475" cy="3137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6475" cy="3137853"/>
            </a:xfrm>
            <a:custGeom>
              <a:avLst/>
              <a:gdLst/>
              <a:ahLst/>
              <a:cxnLst/>
              <a:rect r="r" b="b" t="t" l="l"/>
              <a:pathLst>
                <a:path h="3137853" w="1936475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70703" y="0"/>
            <a:ext cx="8358188" cy="10287000"/>
            <a:chOff x="0" y="0"/>
            <a:chExt cx="6604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32051" t="0" r="-3205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455917"/>
            <a:ext cx="7270703" cy="831083"/>
            <a:chOff x="0" y="0"/>
            <a:chExt cx="1914918" cy="2188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4918" cy="218886"/>
            </a:xfrm>
            <a:custGeom>
              <a:avLst/>
              <a:gdLst/>
              <a:ahLst/>
              <a:cxnLst/>
              <a:rect r="r" b="b" t="t" l="l"/>
              <a:pathLst>
                <a:path h="218886" w="1914918">
                  <a:moveTo>
                    <a:pt x="0" y="0"/>
                  </a:moveTo>
                  <a:lnTo>
                    <a:pt x="1914918" y="0"/>
                  </a:lnTo>
                  <a:lnTo>
                    <a:pt x="1914918" y="218886"/>
                  </a:lnTo>
                  <a:lnTo>
                    <a:pt x="0" y="218886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14918" cy="256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588159" y="1273917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6160" y="3830229"/>
            <a:ext cx="6745657" cy="447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8"/>
              </a:lnSpc>
            </a:pPr>
            <a:r>
              <a:rPr lang="en-US" sz="2134">
                <a:solidFill>
                  <a:srgbClr val="254E9D"/>
                </a:solidFill>
                <a:latin typeface="Hero Semi-Bold"/>
              </a:rPr>
              <a:t>Key Findings:</a:t>
            </a:r>
          </a:p>
          <a:p>
            <a:pPr algn="just" marL="460859" indent="-230429" lvl="1">
              <a:lnSpc>
                <a:spcPts val="2988"/>
              </a:lnSpc>
              <a:buFont typeface="Arial"/>
              <a:buChar char="•"/>
            </a:pPr>
            <a:r>
              <a:rPr lang="en-US" sz="2134">
                <a:solidFill>
                  <a:srgbClr val="254E9D"/>
                </a:solidFill>
                <a:latin typeface="Hero Semi-Bold"/>
              </a:rPr>
              <a:t>Effective Risk Stratification:</a:t>
            </a:r>
          </a:p>
          <a:p>
            <a:pPr algn="just" marL="921717" indent="-307239" lvl="2">
              <a:lnSpc>
                <a:spcPts val="2988"/>
              </a:lnSpc>
              <a:buFont typeface="Arial"/>
              <a:buChar char="⚬"/>
            </a:pPr>
            <a:r>
              <a:rPr lang="en-US" sz="2134">
                <a:solidFill>
                  <a:srgbClr val="254E9D"/>
                </a:solidFill>
                <a:latin typeface="Hero"/>
              </a:rPr>
              <a:t>Kmeans successfully identified distinct risk profiles within the patient dataset.</a:t>
            </a:r>
          </a:p>
          <a:p>
            <a:pPr algn="just">
              <a:lnSpc>
                <a:spcPts val="2988"/>
              </a:lnSpc>
            </a:pPr>
          </a:p>
          <a:p>
            <a:pPr algn="just">
              <a:lnSpc>
                <a:spcPts val="2988"/>
              </a:lnSpc>
            </a:pPr>
          </a:p>
          <a:p>
            <a:pPr algn="just">
              <a:lnSpc>
                <a:spcPts val="2988"/>
              </a:lnSpc>
            </a:pPr>
            <a:r>
              <a:rPr lang="en-US" sz="2134">
                <a:solidFill>
                  <a:srgbClr val="254E9D"/>
                </a:solidFill>
                <a:latin typeface="Hero Semi-Bold"/>
              </a:rPr>
              <a:t>Conclusion:</a:t>
            </a:r>
          </a:p>
          <a:p>
            <a:pPr algn="just">
              <a:lnSpc>
                <a:spcPts val="2988"/>
              </a:lnSpc>
            </a:pPr>
          </a:p>
          <a:p>
            <a:pPr algn="just" marL="460859" indent="-230429" lvl="1">
              <a:lnSpc>
                <a:spcPts val="2988"/>
              </a:lnSpc>
              <a:buFont typeface="Arial"/>
              <a:buChar char="•"/>
            </a:pPr>
            <a:r>
              <a:rPr lang="en-US" sz="2134">
                <a:solidFill>
                  <a:srgbClr val="254E9D"/>
                </a:solidFill>
                <a:latin typeface="Hero"/>
              </a:rPr>
              <a:t>The identified risk profiles offer opportunities for personalized healthcare interventions and resource optimization.</a:t>
            </a:r>
          </a:p>
          <a:p>
            <a:pPr algn="just">
              <a:lnSpc>
                <a:spcPts val="298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08916" y="791252"/>
            <a:ext cx="4771967" cy="2437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15"/>
              </a:lnSpc>
            </a:pPr>
            <a:r>
              <a:rPr lang="en-US" sz="7011">
                <a:solidFill>
                  <a:srgbClr val="254E9D"/>
                </a:solidFill>
                <a:latin typeface="Antonio Ultra-Bold"/>
              </a:rPr>
              <a:t>RESULT &amp; CONCLUSION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398505"/>
            <a:ext cx="1929791" cy="1888495"/>
            <a:chOff x="0" y="0"/>
            <a:chExt cx="508258" cy="497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258" cy="497381"/>
            </a:xfrm>
            <a:custGeom>
              <a:avLst/>
              <a:gdLst/>
              <a:ahLst/>
              <a:cxnLst/>
              <a:rect r="r" b="b" t="t" l="l"/>
              <a:pathLst>
                <a:path h="497381" w="508258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29791" y="7371644"/>
            <a:ext cx="869386" cy="1026861"/>
            <a:chOff x="0" y="0"/>
            <a:chExt cx="228974" cy="2704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974" cy="270449"/>
            </a:xfrm>
            <a:custGeom>
              <a:avLst/>
              <a:gdLst/>
              <a:ahLst/>
              <a:cxnLst/>
              <a:rect r="r" b="b" t="t" l="l"/>
              <a:pathLst>
                <a:path h="270449" w="228974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6358209" y="0"/>
            <a:ext cx="1929791" cy="1888495"/>
            <a:chOff x="0" y="0"/>
            <a:chExt cx="508258" cy="4973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258" cy="497381"/>
            </a:xfrm>
            <a:custGeom>
              <a:avLst/>
              <a:gdLst/>
              <a:ahLst/>
              <a:cxnLst/>
              <a:rect r="r" b="b" t="t" l="l"/>
              <a:pathLst>
                <a:path h="497381" w="508258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5488823" y="1888495"/>
            <a:ext cx="869386" cy="1026861"/>
            <a:chOff x="0" y="0"/>
            <a:chExt cx="228974" cy="2704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974" cy="270449"/>
            </a:xfrm>
            <a:custGeom>
              <a:avLst/>
              <a:gdLst/>
              <a:ahLst/>
              <a:cxnLst/>
              <a:rect r="r" b="b" t="t" l="l"/>
              <a:pathLst>
                <a:path h="270449" w="228974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29791" y="9600614"/>
            <a:ext cx="16358209" cy="686386"/>
            <a:chOff x="0" y="0"/>
            <a:chExt cx="4308335" cy="1807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08335" cy="180777"/>
            </a:xfrm>
            <a:custGeom>
              <a:avLst/>
              <a:gdLst/>
              <a:ahLst/>
              <a:cxnLst/>
              <a:rect r="r" b="b" t="t" l="l"/>
              <a:pathLst>
                <a:path h="180777" w="4308335">
                  <a:moveTo>
                    <a:pt x="0" y="0"/>
                  </a:moveTo>
                  <a:lnTo>
                    <a:pt x="4308335" y="0"/>
                  </a:lnTo>
                  <a:lnTo>
                    <a:pt x="4308335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308335" cy="21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459432" y="9600614"/>
            <a:ext cx="9718600" cy="686386"/>
            <a:chOff x="0" y="0"/>
            <a:chExt cx="2559631" cy="1807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59631" cy="180777"/>
            </a:xfrm>
            <a:custGeom>
              <a:avLst/>
              <a:gdLst/>
              <a:ahLst/>
              <a:cxnLst/>
              <a:rect r="r" b="b" t="t" l="l"/>
              <a:pathLst>
                <a:path h="180777" w="2559631">
                  <a:moveTo>
                    <a:pt x="0" y="0"/>
                  </a:moveTo>
                  <a:lnTo>
                    <a:pt x="2559631" y="0"/>
                  </a:lnTo>
                  <a:lnTo>
                    <a:pt x="2559631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59631" cy="21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775233" y="3068849"/>
            <a:ext cx="1253359" cy="1226537"/>
            <a:chOff x="0" y="0"/>
            <a:chExt cx="508258" cy="4973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8258" cy="497381"/>
            </a:xfrm>
            <a:custGeom>
              <a:avLst/>
              <a:gdLst/>
              <a:ahLst/>
              <a:cxnLst/>
              <a:rect r="r" b="b" t="t" l="l"/>
              <a:pathLst>
                <a:path h="497381" w="508258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028591" y="2401925"/>
            <a:ext cx="564648" cy="666924"/>
            <a:chOff x="0" y="0"/>
            <a:chExt cx="228974" cy="27044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8974" cy="270449"/>
            </a:xfrm>
            <a:custGeom>
              <a:avLst/>
              <a:gdLst/>
              <a:ahLst/>
              <a:cxnLst/>
              <a:rect r="r" b="b" t="t" l="l"/>
              <a:pathLst>
                <a:path h="270449" w="228974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13259409" y="5991613"/>
            <a:ext cx="1253359" cy="1226537"/>
            <a:chOff x="0" y="0"/>
            <a:chExt cx="508258" cy="49738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08258" cy="497381"/>
            </a:xfrm>
            <a:custGeom>
              <a:avLst/>
              <a:gdLst/>
              <a:ahLst/>
              <a:cxnLst/>
              <a:rect r="r" b="b" t="t" l="l"/>
              <a:pathLst>
                <a:path h="497381" w="508258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12694761" y="7218151"/>
            <a:ext cx="564648" cy="666924"/>
            <a:chOff x="0" y="0"/>
            <a:chExt cx="228974" cy="27044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8974" cy="270449"/>
            </a:xfrm>
            <a:custGeom>
              <a:avLst/>
              <a:gdLst/>
              <a:ahLst/>
              <a:cxnLst/>
              <a:rect r="r" b="b" t="t" l="l"/>
              <a:pathLst>
                <a:path h="270449" w="228974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614239" y="2872201"/>
            <a:ext cx="7059523" cy="469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74"/>
              </a:lnSpc>
            </a:pPr>
            <a:r>
              <a:rPr lang="en-US" sz="16613">
                <a:solidFill>
                  <a:srgbClr val="FFFFFF"/>
                </a:solidFill>
                <a:latin typeface="Antonio Ultra-Bold"/>
              </a:rPr>
              <a:t>Thank</a:t>
            </a:r>
          </a:p>
          <a:p>
            <a:pPr algn="ctr">
              <a:lnSpc>
                <a:spcPts val="18274"/>
              </a:lnSpc>
            </a:pPr>
            <a:r>
              <a:rPr lang="en-US" sz="16613">
                <a:solidFill>
                  <a:srgbClr val="FFFFFF"/>
                </a:solidFill>
                <a:latin typeface="Antonio Ultra-Bold"/>
              </a:rPr>
              <a:t>You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DAF8j5B1BWY</dc:identifier>
  <dcterms:modified xsi:type="dcterms:W3CDTF">2011-08-01T06:04:30Z</dcterms:modified>
  <cp:revision>1</cp:revision>
  <dc:title>PATIENT RISK</dc:title>
</cp:coreProperties>
</file>